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8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75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10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86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56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02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09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07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Kompetencje kluczowe w Zaleceniu Parlamentu Europejskiego i Rady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oraz w zapisach podstawy programowej – definicje.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 Społeczne i cywilizacyjne przyczyny ustanowienia kompetencji kluczowych istotnych w procesie uczenia się przez całe życie.</a:t>
            </a:r>
            <a:endParaRPr lang="pl-PL" sz="44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0967AE6-5B95-4EF6-AF67-ADE3E666E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6713" y="1114097"/>
            <a:ext cx="6669158" cy="481475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E26C204-529D-4AA9-8602-7E5346A4F433}"/>
              </a:ext>
            </a:extLst>
          </p:cNvPr>
          <p:cNvSpPr txBox="1"/>
          <p:nvPr/>
        </p:nvSpPr>
        <p:spPr>
          <a:xfrm>
            <a:off x="7747819" y="2426829"/>
            <a:ext cx="2871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https://www.google.com/url?sa=i&amp;source=images&amp;cd=&amp;cad=rja&amp;uact=8&amp;ved=2ahUKEwiWnbjW_PLfAhWGLFAKHWHlAhMQjRx6BAgBEAU&amp;url=https%3A%2F%2Fslideplayer.pl%2Fslide%2F58674%2F&amp;psig=AOvVaw0Ov2sPn7XVbHLfk33x5Zj7&amp;ust=1547751187222256</a:t>
            </a:r>
          </a:p>
        </p:txBody>
      </p:sp>
    </p:spTree>
    <p:extLst>
      <p:ext uri="{BB962C8B-B14F-4D97-AF65-F5344CB8AC3E}">
        <p14:creationId xmlns:p14="http://schemas.microsoft.com/office/powerpoint/2010/main" val="153637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Podstawa programowa kształcenia ogólnego dla szkoły ponadpodstawowej.</a:t>
            </a:r>
          </a:p>
          <a:p>
            <a:pPr marL="0" indent="0">
              <a:buNone/>
            </a:pPr>
            <a:r>
              <a:rPr lang="pl-PL" sz="2000" b="1" dirty="0"/>
              <a:t>Ważne dla kształtowania umiejętności uczenia się są:</a:t>
            </a:r>
          </a:p>
          <a:p>
            <a:pPr marL="0" indent="0">
              <a:buNone/>
            </a:pPr>
            <a:r>
              <a:rPr lang="pl-PL" sz="2000" dirty="0"/>
              <a:t>•	umiejętność uczenia się jako rozpoznawanie własnych potrzeb edukacyjnych;</a:t>
            </a:r>
          </a:p>
          <a:p>
            <a:pPr marL="0" indent="0">
              <a:buNone/>
            </a:pPr>
            <a:r>
              <a:rPr lang="pl-PL" sz="2000" dirty="0"/>
              <a:t>•	czytanie jako umiejętność rozumienia, wykorzystywania i przetwarzania tekstów w zakresie umożliwiającym zdobywanie wiedzy, rozwój emocjonalny, intelektualny i moralny oraz uczestnictwo w życiu społeczeństwa;</a:t>
            </a:r>
          </a:p>
          <a:p>
            <a:pPr marL="0" indent="0">
              <a:buNone/>
            </a:pPr>
            <a:r>
              <a:rPr lang="pl-PL" sz="2000" dirty="0"/>
              <a:t>•	myślenie naukowe jako umiejętność wykorzystania wiedzy o charakterze naukowym do identyfikowania i rozwiązywania problemów, a także formułowania wniosków opartych na obserwacjach empirycznych dotyczących przyrody i społeczeństwa;</a:t>
            </a:r>
          </a:p>
          <a:p>
            <a:pPr marL="0" indent="0">
              <a:buNone/>
            </a:pPr>
            <a:r>
              <a:rPr lang="pl-PL" sz="2000" dirty="0"/>
              <a:t>•	umiejętność pracy zespołowej zarówno podczas lekcji, jak i poza szkołą, np. w czasie realizacji projektu edukacyjnego.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b="1" dirty="0"/>
              <a:t>Zadania szkoły na III etapie edukacyjnym:</a:t>
            </a:r>
          </a:p>
          <a:p>
            <a:pPr marL="0" indent="0">
              <a:buNone/>
            </a:pPr>
            <a:r>
              <a:rPr lang="pl-PL" sz="2000" dirty="0"/>
              <a:t>•	kontynuowanie kształcenia umiejętności posługiwania się językiem ojczystym, w tym dbałości o wzbogacanie zasobu słownictwa uczniów;</a:t>
            </a:r>
          </a:p>
          <a:p>
            <a:pPr marL="0" indent="0">
              <a:buNone/>
            </a:pPr>
            <a:r>
              <a:rPr lang="pl-PL" sz="2000" dirty="0"/>
              <a:t>•	wdrażanie uczniów do życia w społeczeństwie informacyjnym;</a:t>
            </a:r>
          </a:p>
          <a:p>
            <a:pPr marL="0" indent="0">
              <a:buNone/>
            </a:pPr>
            <a:r>
              <a:rPr lang="pl-PL" sz="2000" dirty="0"/>
              <a:t>•	przygotowanie do samokształcenia oraz wyszukiwania, selekcjonowania i wykorzystania informacji;</a:t>
            </a:r>
          </a:p>
          <a:p>
            <a:pPr marL="0" indent="0">
              <a:buNone/>
            </a:pPr>
            <a:r>
              <a:rPr lang="pl-PL" sz="2000" dirty="0"/>
              <a:t>•	wychowanie ucznia do właściwego odbioru i wykorzystania mediów;</a:t>
            </a:r>
          </a:p>
          <a:p>
            <a:pPr marL="0" indent="0">
              <a:buNone/>
            </a:pPr>
            <a:r>
              <a:rPr lang="pl-PL" sz="2000" dirty="0"/>
              <a:t>•	posługiwanie się językami obcymi;</a:t>
            </a:r>
          </a:p>
          <a:p>
            <a:pPr marL="0" indent="0">
              <a:buNone/>
            </a:pPr>
            <a:r>
              <a:rPr lang="pl-PL" sz="2000" dirty="0"/>
              <a:t>•	efektywne kształcenie w zakresie nauk przyrodniczych (zgodnie z priorytetami strategii lizbońskiej);</a:t>
            </a:r>
          </a:p>
          <a:p>
            <a:pPr marL="0" indent="0">
              <a:buNone/>
            </a:pPr>
            <a:r>
              <a:rPr lang="pl-PL" sz="2000" dirty="0"/>
              <a:t>•	edukacja zdrowotna, której celem jest rozwijanie u uczniów postawy dbałości o zdrowie własne i innych ludzi oraz umiejętności tworzenia środowiska sprzyjającego zdrowiu;</a:t>
            </a:r>
          </a:p>
          <a:p>
            <a:pPr marL="0" indent="0">
              <a:buNone/>
            </a:pPr>
            <a:r>
              <a:rPr lang="pl-PL" sz="2000" dirty="0"/>
              <a:t>•	zagwarantowanie rozwoju społecznego uczniów;</a:t>
            </a:r>
          </a:p>
          <a:p>
            <a:pPr marL="0" indent="0">
              <a:buNone/>
            </a:pPr>
            <a:r>
              <a:rPr lang="pl-PL" sz="2000" dirty="0"/>
              <a:t>•	obowiązek dbania o wszechstronny rozwój każdego ucznia;</a:t>
            </a:r>
          </a:p>
          <a:p>
            <a:pPr marL="0" indent="0">
              <a:buNone/>
            </a:pPr>
            <a:r>
              <a:rPr lang="pl-PL" sz="2000" dirty="0"/>
              <a:t>•	kształcenie w myśl strategii uczenia się przez całe życie 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Przyczyny ustanowienia kompetencji kluczowych:</a:t>
            </a:r>
          </a:p>
          <a:p>
            <a:pPr marL="0" indent="0">
              <a:buNone/>
            </a:pPr>
            <a:r>
              <a:rPr lang="pl-PL" sz="2000" b="1" dirty="0"/>
              <a:t>1. 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endParaRPr lang="pl-PL" sz="20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A60D144-1ABD-4F9A-8E94-442EFD107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71" y="916686"/>
            <a:ext cx="7071852" cy="48988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382991F-6FD6-4347-9718-6AB1B399EEEC}"/>
              </a:ext>
            </a:extLst>
          </p:cNvPr>
          <p:cNvSpPr txBox="1"/>
          <p:nvPr/>
        </p:nvSpPr>
        <p:spPr>
          <a:xfrm>
            <a:off x="7858430" y="2683355"/>
            <a:ext cx="349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https://image.slidesharecdn.com/ksztaltowaniekompetencjikluczowychwprocesiedydaktycznym-091210145006-phpapp01/95/ksztaltowanie-kompetencji-kluczowych-w-procesie-dydaktycznym-9-728.jpg?cb=1260456830</a:t>
            </a:r>
          </a:p>
        </p:txBody>
      </p:sp>
    </p:spTree>
    <p:extLst>
      <p:ext uri="{BB962C8B-B14F-4D97-AF65-F5344CB8AC3E}">
        <p14:creationId xmlns:p14="http://schemas.microsoft.com/office/powerpoint/2010/main" val="86210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Jakie umiejętności potrzebne są w dorosłym życiu Europejczyka?</a:t>
            </a:r>
          </a:p>
          <a:p>
            <a:pPr marL="0" indent="0">
              <a:buNone/>
            </a:pPr>
            <a:r>
              <a:rPr lang="pl-PL" sz="2000" b="1" dirty="0"/>
              <a:t>1. 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Wymień cechy i umiejętności współczesnego Europejczyka w następujących obszarach: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7B1C045-56F2-4DDC-838A-F1272A23F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82" y="2385392"/>
            <a:ext cx="6535402" cy="277301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CF284D1-0F7C-47B3-A986-31C4E7CF9F6F}"/>
              </a:ext>
            </a:extLst>
          </p:cNvPr>
          <p:cNvSpPr txBox="1"/>
          <p:nvPr/>
        </p:nvSpPr>
        <p:spPr>
          <a:xfrm>
            <a:off x="7818732" y="2385392"/>
            <a:ext cx="3700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http://biurokarier.dsw.edu.pl/kluczowe-kompetencje-na-wspolczesnym-rynku-pracy-ze-szczegolnym-uwzglednieniem-sektora-administracji-publicznej/articles/kluczowe-kompetencje-na-wspolczesnym-rynku-pracy-ze-szczegolnym-uwzglednieniem-sektora-administracji-publicznej</a:t>
            </a:r>
          </a:p>
        </p:txBody>
      </p:sp>
    </p:spTree>
    <p:extLst>
      <p:ext uri="{BB962C8B-B14F-4D97-AF65-F5344CB8AC3E}">
        <p14:creationId xmlns:p14="http://schemas.microsoft.com/office/powerpoint/2010/main" val="42216671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202</Words>
  <Application>Microsoft Office PowerPoint</Application>
  <PresentationFormat>Panoramiczny</PresentationFormat>
  <Paragraphs>47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35</cp:revision>
  <dcterms:created xsi:type="dcterms:W3CDTF">2018-12-02T13:14:09Z</dcterms:created>
  <dcterms:modified xsi:type="dcterms:W3CDTF">2019-01-17T00:37:22Z</dcterms:modified>
</cp:coreProperties>
</file>